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8"/>
  </p:notesMasterIdLst>
  <p:sldIdLst>
    <p:sldId id="256" r:id="rId2"/>
    <p:sldId id="286" r:id="rId3"/>
    <p:sldId id="305" r:id="rId4"/>
    <p:sldId id="287" r:id="rId5"/>
    <p:sldId id="367" r:id="rId6"/>
    <p:sldId id="377" r:id="rId7"/>
    <p:sldId id="382" r:id="rId8"/>
    <p:sldId id="381" r:id="rId9"/>
    <p:sldId id="386" r:id="rId10"/>
    <p:sldId id="378" r:id="rId11"/>
    <p:sldId id="385" r:id="rId12"/>
    <p:sldId id="387" r:id="rId13"/>
    <p:sldId id="352" r:id="rId14"/>
    <p:sldId id="380" r:id="rId15"/>
    <p:sldId id="301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14" autoAdjust="0"/>
    <p:restoredTop sz="88949" autoAdjust="0"/>
  </p:normalViewPr>
  <p:slideViewPr>
    <p:cSldViewPr snapToGrid="0">
      <p:cViewPr>
        <p:scale>
          <a:sx n="64" d="100"/>
          <a:sy n="64" d="100"/>
        </p:scale>
        <p:origin x="-180" y="60"/>
      </p:cViewPr>
      <p:guideLst/>
    </p:cSldViewPr>
  </p:slideViewPr>
  <p:outlineViewPr>
    <p:cViewPr>
      <p:scale>
        <a:sx n="33" d="100"/>
        <a:sy n="33" d="100"/>
      </p:scale>
      <p:origin x="0" y="-105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2C658-F2EB-4FA6-8A47-508CF87014A5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C64B-A128-4A5A-BC21-3D94CAA0C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3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C64B-A128-4A5A-BC21-3D94CAA0C8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6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Ключевой «рабочий инструмент» менеджера</a:t>
            </a:r>
          </a:p>
          <a:p>
            <a:r>
              <a:rPr lang="ru-RU" dirty="0" smtClean="0"/>
              <a:t>Инструменты</a:t>
            </a:r>
          </a:p>
          <a:p>
            <a:pPr lvl="1"/>
            <a:r>
              <a:rPr lang="ru-RU" dirty="0" smtClean="0"/>
              <a:t>СДР, </a:t>
            </a:r>
            <a:r>
              <a:rPr lang="ru-RU" dirty="0" err="1" smtClean="0"/>
              <a:t>Гантт</a:t>
            </a:r>
            <a:r>
              <a:rPr lang="ru-RU" dirty="0" smtClean="0"/>
              <a:t>, сетевые графики</a:t>
            </a:r>
          </a:p>
          <a:p>
            <a:pPr lvl="1"/>
            <a:r>
              <a:rPr lang="ru-RU" dirty="0" err="1" smtClean="0"/>
              <a:t>Бэклог</a:t>
            </a:r>
            <a:r>
              <a:rPr lang="ru-RU" dirty="0" smtClean="0"/>
              <a:t>, план по итерациям, диаграмма сгорания и  доска проектов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C64B-A128-4A5A-BC21-3D94CAA0C8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3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463" y="228441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463" y="4857843"/>
            <a:ext cx="9144000" cy="12885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67B7-E3C8-4E08-811C-A1406A780B04}" type="datetime1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267" y="408403"/>
            <a:ext cx="5496196" cy="2926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5257" y="0"/>
            <a:ext cx="3924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99F-CFAB-4B67-B09E-75D16DA3BF54}" type="datetime1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7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6DB5-B836-45A6-925D-C68805014637}" type="datetime1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8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245224" cy="129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29" y="766482"/>
            <a:ext cx="10345271" cy="9242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443" y="86315"/>
            <a:ext cx="2574338" cy="3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538-66F8-42ED-8479-F78CD2094761}" type="datetime1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4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245224" cy="129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443" y="86315"/>
            <a:ext cx="2574338" cy="393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F97-005D-49A6-BBD2-8A4EFAA0D132}" type="datetime1">
              <a:rPr lang="ru-RU" smtClean="0"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7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245224" cy="129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443" y="86315"/>
            <a:ext cx="2574338" cy="393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F5B-0B79-42BA-A9AD-E535C0379C94}" type="datetime1">
              <a:rPr lang="ru-RU" smtClean="0"/>
              <a:t>12.04.2015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4EC2-2D0A-4A9F-A31E-AD08F0D8984C}" type="datetime1">
              <a:rPr lang="ru-RU" smtClean="0"/>
              <a:t>12.04.2015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4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02E-2E8D-4AB9-ADB7-A8F6A36B5964}" type="datetime1">
              <a:rPr lang="ru-RU" smtClean="0"/>
              <a:t>12.04.2015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03EC-F6D0-4F69-9922-51B7D15D2A23}" type="datetime1">
              <a:rPr lang="ru-RU" smtClean="0"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16E9-D0D9-483C-AA1F-37045947F4C3}" type="datetime1">
              <a:rPr lang="ru-RU" smtClean="0"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2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0BE39-C69A-4222-99FE-832434153C92}" type="datetime1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4474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Управление проектами исследования и разработки // #</a:t>
            </a:r>
            <a:r>
              <a:rPr lang="ru-RU" dirty="0" err="1" smtClean="0"/>
              <a:t>RnDm</a:t>
            </a:r>
            <a:r>
              <a:rPr lang="ru-RU" dirty="0" smtClean="0"/>
              <a:t> Качалин Алексей // @</a:t>
            </a:r>
            <a:r>
              <a:rPr lang="ru-RU" dirty="0" err="1" smtClean="0"/>
              <a:t>kchln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3TY6xoQcLN" TargetMode="External"/><Relationship Id="rId2" Type="http://schemas.openxmlformats.org/officeDocument/2006/relationships/hyperlink" Target="http://www.slideshare.net/kachal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S2Ha34qyg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roject_managemen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gost.com/index.php?option=com_content&amp;view=article&amp;id=56:19301-79&amp;catid=19&amp;Itemid=5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463" y="1861391"/>
            <a:ext cx="9144000" cy="2387600"/>
          </a:xfrm>
        </p:spPr>
        <p:txBody>
          <a:bodyPr/>
          <a:lstStyle/>
          <a:p>
            <a:pPr algn="r"/>
            <a:r>
              <a:rPr lang="ru-RU" dirty="0" smtClean="0"/>
              <a:t>Управление проектами исследования и разработки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/>
              <a:t>Лекция </a:t>
            </a:r>
            <a:r>
              <a:rPr lang="en-US" sz="3200" dirty="0" smtClean="0"/>
              <a:t>#</a:t>
            </a:r>
            <a:r>
              <a:rPr lang="ru-RU" sz="3200" dirty="0"/>
              <a:t>6</a:t>
            </a:r>
            <a:r>
              <a:rPr lang="ru-RU" sz="3200" dirty="0" smtClean="0"/>
              <a:t>. </a:t>
            </a:r>
            <a:r>
              <a:rPr lang="ru-RU" sz="3200" dirty="0" smtClean="0"/>
              <a:t>Сдача работ. Закрытие проекта</a:t>
            </a:r>
            <a:endParaRPr lang="ru-RU" sz="3200" dirty="0"/>
          </a:p>
        </p:txBody>
      </p:sp>
      <p:pic>
        <p:nvPicPr>
          <p:cNvPr id="6146" name="Picture 2" descr="https://lh5.googleusercontent.com/YNr0bTErgR2nRHJ_CEyblWI1oetCXVwFkH-dzonphpnJR79s6qVn2mjfvQnwrQiqpBXrlNFMW3tQZY1oF0ZCsMD-4NvQTWTyg_StPuwCeSho_T3ypqAHRIcstonBWgzEzNhaHZ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463" y="71839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ru-R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Презентация результатов: Доклад</a:t>
            </a:r>
            <a:endParaRPr lang="ru-RU" dirty="0" smtClean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5100" dirty="0" smtClean="0"/>
              <a:t>Подготовка</a:t>
            </a:r>
          </a:p>
          <a:p>
            <a:pPr lvl="1"/>
            <a:r>
              <a:rPr lang="ru-RU" sz="3800" dirty="0" smtClean="0"/>
              <a:t>Тезисы</a:t>
            </a:r>
          </a:p>
          <a:p>
            <a:pPr lvl="1"/>
            <a:r>
              <a:rPr lang="ru-RU" sz="3800" dirty="0" smtClean="0"/>
              <a:t>Слайды</a:t>
            </a:r>
          </a:p>
          <a:p>
            <a:r>
              <a:rPr lang="ru-RU" sz="5100" dirty="0" smtClean="0"/>
              <a:t>Выступление</a:t>
            </a:r>
          </a:p>
          <a:p>
            <a:pPr lvl="1"/>
            <a:endParaRPr lang="ru-RU" sz="4700" dirty="0" smtClean="0"/>
          </a:p>
          <a:p>
            <a:endParaRPr lang="ru-RU" dirty="0" smtClean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План проведения сдачи- пример</a:t>
            </a:r>
          </a:p>
          <a:p>
            <a:r>
              <a:rPr lang="ru-RU" dirty="0" smtClean="0"/>
              <a:t>Предметная область, проблема/цели – 2мин</a:t>
            </a:r>
          </a:p>
          <a:p>
            <a:r>
              <a:rPr lang="ru-RU" dirty="0" smtClean="0"/>
              <a:t>Задачи 2 мин</a:t>
            </a:r>
          </a:p>
          <a:p>
            <a:r>
              <a:rPr lang="ru-RU" dirty="0" smtClean="0"/>
              <a:t>Контекст 2 мин</a:t>
            </a:r>
          </a:p>
          <a:p>
            <a:r>
              <a:rPr lang="ru-RU" dirty="0" smtClean="0"/>
              <a:t>Предлагаемое решение 2 мин</a:t>
            </a:r>
          </a:p>
          <a:p>
            <a:pPr lvl="1"/>
            <a:r>
              <a:rPr lang="ru-RU" dirty="0" smtClean="0"/>
              <a:t>Обоснование 1 мин</a:t>
            </a:r>
          </a:p>
          <a:p>
            <a:r>
              <a:rPr lang="ru-RU" dirty="0" smtClean="0"/>
              <a:t>Исследование 2 мин</a:t>
            </a:r>
          </a:p>
          <a:p>
            <a:r>
              <a:rPr lang="ru-RU" dirty="0" smtClean="0"/>
              <a:t>Выводы 5 мин</a:t>
            </a:r>
          </a:p>
          <a:p>
            <a:r>
              <a:rPr lang="ru-RU" dirty="0" smtClean="0"/>
              <a:t>Вопросы 5 мин</a:t>
            </a:r>
          </a:p>
          <a:p>
            <a:r>
              <a:rPr lang="ru-RU" b="1" i="1" dirty="0" smtClean="0"/>
              <a:t>Демо ЭО</a:t>
            </a:r>
          </a:p>
          <a:p>
            <a:r>
              <a:rPr lang="ru-RU" dirty="0" smtClean="0"/>
              <a:t>Дискуссия (будущие работы) 20 мин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Допустим 45-60 сек на слайд, итого 13-17 слайдов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3669" y="3957147"/>
            <a:ext cx="5246131" cy="1754326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dirty="0"/>
              <a:t> </a:t>
            </a:r>
            <a:r>
              <a:rPr lang="ru-RU" sz="5400" dirty="0" smtClean="0"/>
              <a:t>Презентация ! = Сдача отчета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19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ru-R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Презентация результатов: Демонстрация ЭО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305926" cy="4351338"/>
          </a:xfrm>
        </p:spPr>
        <p:txBody>
          <a:bodyPr/>
          <a:lstStyle/>
          <a:p>
            <a:r>
              <a:rPr lang="ru-RU" dirty="0" smtClean="0"/>
              <a:t>Подготовка</a:t>
            </a:r>
          </a:p>
          <a:p>
            <a:pPr lvl="1"/>
            <a:r>
              <a:rPr lang="ru-RU" dirty="0" smtClean="0"/>
              <a:t>Сценарий, сценарий, сценарий!</a:t>
            </a:r>
          </a:p>
          <a:p>
            <a:pPr lvl="2"/>
            <a:r>
              <a:rPr lang="ru-RU" dirty="0" smtClean="0"/>
              <a:t>Схема стенда, участники</a:t>
            </a:r>
          </a:p>
          <a:p>
            <a:pPr lvl="2"/>
            <a:r>
              <a:rPr lang="ru-RU" dirty="0" smtClean="0"/>
              <a:t>Пошаговая инструкция</a:t>
            </a:r>
          </a:p>
          <a:p>
            <a:pPr lvl="2"/>
            <a:r>
              <a:rPr lang="ru-RU" dirty="0" smtClean="0"/>
              <a:t>Комментарии к шагам</a:t>
            </a:r>
          </a:p>
          <a:p>
            <a:pPr lvl="1"/>
            <a:r>
              <a:rPr lang="ru-RU" dirty="0" err="1" smtClean="0"/>
              <a:t>Демо</a:t>
            </a:r>
            <a:r>
              <a:rPr lang="ru-RU" dirty="0" smtClean="0"/>
              <a:t>-примеры</a:t>
            </a:r>
          </a:p>
          <a:p>
            <a:pPr lvl="2"/>
            <a:r>
              <a:rPr lang="ru-RU" dirty="0" smtClean="0"/>
              <a:t>Стенд</a:t>
            </a:r>
          </a:p>
          <a:p>
            <a:pPr lvl="3"/>
            <a:r>
              <a:rPr lang="ru-RU" dirty="0" smtClean="0"/>
              <a:t>Данные</a:t>
            </a:r>
          </a:p>
          <a:p>
            <a:r>
              <a:rPr lang="ru-RU" dirty="0" smtClean="0"/>
              <a:t>Проведение демонстрации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77279" y="5368448"/>
            <a:ext cx="5722640" cy="92333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dirty="0"/>
              <a:t> </a:t>
            </a:r>
            <a:r>
              <a:rPr lang="ru-RU" sz="5400" dirty="0" smtClean="0"/>
              <a:t>Демо!=Сдача </a:t>
            </a:r>
            <a:r>
              <a:rPr lang="ru-RU" sz="5400" dirty="0"/>
              <a:t>ЭО</a:t>
            </a:r>
            <a:endParaRPr lang="ru-RU" sz="5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126" y="1301511"/>
            <a:ext cx="5572125" cy="22955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118" y="3597036"/>
            <a:ext cx="4442835" cy="30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8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Всё готово. И даже сдались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529" y="4064959"/>
            <a:ext cx="10515600" cy="19841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Закрытие проекта</a:t>
            </a:r>
            <a:endParaRPr lang="ru-RU" sz="60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7D1F-C100-4629-B5DF-0C327654E00B}" type="datetime1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Закрытие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632387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Контрактные </a:t>
            </a:r>
            <a:r>
              <a:rPr lang="ru-RU" dirty="0" smtClean="0"/>
              <a:t>документы – акт приёмки материалов и работ в целом</a:t>
            </a:r>
            <a:endParaRPr lang="ru-RU" dirty="0"/>
          </a:p>
          <a:p>
            <a:r>
              <a:rPr lang="ru-RU" dirty="0" smtClean="0"/>
              <a:t>Фин.-эк. Сопровождение: цели, сроки, бюджет</a:t>
            </a:r>
          </a:p>
          <a:p>
            <a:pPr lvl="1"/>
            <a:r>
              <a:rPr lang="ru-RU" dirty="0" smtClean="0"/>
              <a:t>Передача прав собственности (оценка стоимости)</a:t>
            </a:r>
          </a:p>
          <a:p>
            <a:pPr lvl="2"/>
            <a:r>
              <a:rPr lang="ru-RU" dirty="0" smtClean="0"/>
              <a:t>Сроки списания</a:t>
            </a:r>
          </a:p>
          <a:p>
            <a:pPr lvl="1"/>
            <a:r>
              <a:rPr lang="ru-RU" dirty="0" smtClean="0"/>
              <a:t>Отчёт о расходовании средств</a:t>
            </a:r>
            <a:endParaRPr lang="ru-RU" dirty="0" smtClean="0"/>
          </a:p>
          <a:p>
            <a:r>
              <a:rPr lang="ru-RU" dirty="0" smtClean="0"/>
              <a:t>Закрытие поставок </a:t>
            </a:r>
          </a:p>
          <a:p>
            <a:pPr lvl="1"/>
            <a:r>
              <a:rPr lang="ru-RU" dirty="0" smtClean="0"/>
              <a:t>Закрытие договоров с поставщиками</a:t>
            </a:r>
          </a:p>
          <a:p>
            <a:pPr lvl="2"/>
            <a:r>
              <a:rPr lang="ru-RU" dirty="0" smtClean="0"/>
              <a:t>Акты об оказании услуг поддержки</a:t>
            </a:r>
            <a:endParaRPr lang="ru-RU" dirty="0" smtClean="0"/>
          </a:p>
          <a:p>
            <a:pPr lvl="1"/>
            <a:r>
              <a:rPr lang="ru-RU" dirty="0" smtClean="0"/>
              <a:t>Передача закупленных компонентов</a:t>
            </a:r>
            <a:endParaRPr lang="ru-RU" dirty="0" smtClean="0"/>
          </a:p>
          <a:p>
            <a:r>
              <a:rPr lang="ru-RU" dirty="0" smtClean="0"/>
              <a:t>Контроль качества – гарантийные обязательства, сопровождение результатов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ru-R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Выученные уроки 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Выученные уроки с командой</a:t>
            </a:r>
          </a:p>
          <a:p>
            <a:r>
              <a:rPr lang="ru-RU" dirty="0"/>
              <a:t>Выученные уроки с </a:t>
            </a:r>
            <a:r>
              <a:rPr lang="ru-RU" dirty="0" smtClean="0"/>
              <a:t>руководством</a:t>
            </a:r>
          </a:p>
          <a:p>
            <a:pPr lvl="1"/>
            <a:r>
              <a:rPr lang="ru-RU" dirty="0" smtClean="0"/>
              <a:t>С коллегами-менеджерами</a:t>
            </a:r>
          </a:p>
          <a:p>
            <a:r>
              <a:rPr lang="ru-RU" dirty="0"/>
              <a:t>Выученные уроки </a:t>
            </a:r>
            <a:r>
              <a:rPr lang="ru-RU" dirty="0" smtClean="0"/>
              <a:t>с бизнес-специалистами</a:t>
            </a:r>
          </a:p>
          <a:p>
            <a:r>
              <a:rPr lang="ru-RU" dirty="0"/>
              <a:t>Выученные уроки </a:t>
            </a:r>
            <a:r>
              <a:rPr lang="ru-RU" dirty="0" smtClean="0"/>
              <a:t>с заказчиком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593" y="552966"/>
            <a:ext cx="3590925" cy="2028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717" y="2671485"/>
            <a:ext cx="3808495" cy="2152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4620877"/>
            <a:ext cx="3248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Основное за 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Сдача проекта</a:t>
            </a:r>
          </a:p>
          <a:p>
            <a:pPr lvl="1"/>
            <a:r>
              <a:rPr lang="ru-RU" dirty="0" smtClean="0"/>
              <a:t>НТОД, состав и структура</a:t>
            </a:r>
          </a:p>
          <a:p>
            <a:pPr lvl="1"/>
            <a:r>
              <a:rPr lang="ru-RU" dirty="0" smtClean="0"/>
              <a:t>Процедура сдачи работ</a:t>
            </a:r>
          </a:p>
          <a:p>
            <a:r>
              <a:rPr lang="ru-RU" dirty="0" smtClean="0"/>
              <a:t>Закрытие проекта</a:t>
            </a:r>
          </a:p>
          <a:p>
            <a:pPr lvl="1"/>
            <a:r>
              <a:rPr lang="ru-RU" dirty="0" smtClean="0"/>
              <a:t>Оформление документов</a:t>
            </a:r>
          </a:p>
          <a:p>
            <a:pPr lvl="1"/>
            <a:r>
              <a:rPr lang="ru-RU" dirty="0" smtClean="0"/>
              <a:t>Проведение выученных уроков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15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896" y="654050"/>
            <a:ext cx="1933575" cy="1171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00308" y="310267"/>
            <a:ext cx="1813317" cy="830997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roletariat" panose="02010606050202020204" pitchFamily="2" charset="0"/>
              </a:rPr>
              <a:t>Ключевое</a:t>
            </a:r>
            <a:endParaRPr lang="ru-RU" sz="48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roletariat" panose="0201060605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Читай </a:t>
            </a:r>
            <a:r>
              <a:rPr lang="en-US" dirty="0" smtClean="0"/>
              <a:t>@ </a:t>
            </a:r>
            <a:r>
              <a:rPr lang="ru-RU" dirty="0" smtClean="0"/>
              <a:t>Применяй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713" y="1480457"/>
            <a:ext cx="10515600" cy="4760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u="sng" dirty="0" smtClean="0"/>
              <a:t>Изучение</a:t>
            </a:r>
            <a:endParaRPr lang="en-US" sz="1400" u="sng" dirty="0" smtClean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1800" dirty="0" smtClean="0"/>
              <a:t>Материалы для изучения в лекциях 1-6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www.slideshare.net/kachalin</a:t>
            </a:r>
            <a:endParaRPr lang="ru-RU" sz="1800" dirty="0" smtClean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ru-RU" sz="1800" dirty="0" smtClean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ru-RU" sz="18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1800" u="sng" dirty="0" smtClean="0"/>
              <a:t>Упражнения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МиниПроект1: Улучшите свой рабочий процесс (</a:t>
            </a:r>
            <a:r>
              <a:rPr lang="en-US" sz="1800" dirty="0" smtClean="0"/>
              <a:t>PDCA)</a:t>
            </a:r>
            <a:r>
              <a:rPr lang="ru-RU" sz="1800" dirty="0" smtClean="0"/>
              <a:t> </a:t>
            </a:r>
            <a:r>
              <a:rPr lang="en-US" sz="1600" dirty="0" smtClean="0">
                <a:hlinkClick r:id="rId3"/>
              </a:rPr>
              <a:t>http://goo.gl/forms/3TY6xoQcLN</a:t>
            </a:r>
            <a:r>
              <a:rPr lang="ru-RU" sz="1600" dirty="0" smtClean="0"/>
              <a:t> </a:t>
            </a:r>
          </a:p>
          <a:p>
            <a:pPr lvl="1"/>
            <a:r>
              <a:rPr lang="ru-RU" dirty="0" smtClean="0"/>
              <a:t>следующая итерация (2 недели)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 smtClean="0"/>
              <a:t>. Задача на инструменты </a:t>
            </a:r>
            <a:r>
              <a:rPr lang="ru-RU" dirty="0" smtClean="0"/>
              <a:t>анализа</a:t>
            </a:r>
            <a:endParaRPr lang="en-US" sz="1400" dirty="0" smtClean="0"/>
          </a:p>
        </p:txBody>
      </p:sp>
      <p:pic>
        <p:nvPicPr>
          <p:cNvPr id="1026" name="Picture 2" descr="http://youressence.info/templates/newway/images/kniga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37" y="355178"/>
            <a:ext cx="3186463" cy="15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87" y="3688806"/>
            <a:ext cx="1284294" cy="17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53B1-8F3F-4BCF-ACC3-55955383C5FF}" type="datetime1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16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1496" y="6020738"/>
            <a:ext cx="2097356" cy="3018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8504" y="5987018"/>
            <a:ext cx="720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!!! </a:t>
            </a:r>
            <a:r>
              <a:rPr lang="ru-RU" dirty="0" smtClean="0">
                <a:solidFill>
                  <a:srgbClr val="FF0000"/>
                </a:solidFill>
              </a:rPr>
              <a:t>Вопросы и уточнения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ru-RU" dirty="0" smtClean="0">
                <a:solidFill>
                  <a:srgbClr val="FF0000"/>
                </a:solidFill>
              </a:rPr>
              <a:t>на почту, тема должна начинаться с «</a:t>
            </a:r>
            <a:r>
              <a:rPr lang="en-US" dirty="0" err="1" smtClean="0">
                <a:solidFill>
                  <a:srgbClr val="FF0000"/>
                </a:solidFill>
              </a:rPr>
              <a:t>RnDm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70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865" y="2086980"/>
            <a:ext cx="4134928" cy="40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Курс: </a:t>
            </a:r>
            <a:r>
              <a:rPr lang="ru-RU" sz="3200" u="sng" dirty="0"/>
              <a:t>управление</a:t>
            </a:r>
            <a:r>
              <a:rPr lang="ru-RU" sz="3200" dirty="0"/>
              <a:t> проектами </a:t>
            </a:r>
            <a:r>
              <a:rPr lang="ru-RU" sz="3200" u="sng" dirty="0"/>
              <a:t>исследования</a:t>
            </a:r>
            <a:r>
              <a:rPr lang="ru-RU" sz="3200" dirty="0"/>
              <a:t> и </a:t>
            </a:r>
            <a:r>
              <a:rPr lang="ru-RU" sz="3200" u="sng" dirty="0"/>
              <a:t>разработки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Зарегистрироваться </a:t>
            </a:r>
            <a:r>
              <a:rPr lang="en-US" dirty="0" smtClean="0">
                <a:latin typeface="Agency FB" panose="020B0503020202020204" pitchFamily="34" charset="0"/>
                <a:hlinkClick r:id="rId3"/>
              </a:rPr>
              <a:t>http://goo.gl/forms/</a:t>
            </a:r>
            <a:r>
              <a:rPr lang="en-US" sz="4400" dirty="0" smtClean="0">
                <a:latin typeface="Agency FB" panose="020B0503020202020204" pitchFamily="34" charset="0"/>
                <a:hlinkClick r:id="rId3"/>
              </a:rPr>
              <a:t>S2Ha34qyg6</a:t>
            </a:r>
            <a:endParaRPr lang="ru-RU" sz="4400" dirty="0" smtClean="0"/>
          </a:p>
          <a:p>
            <a:r>
              <a:rPr lang="ru-RU" dirty="0" smtClean="0"/>
              <a:t>Введение: проект в организации, проекты </a:t>
            </a:r>
            <a:r>
              <a:rPr lang="en-US" dirty="0" smtClean="0"/>
              <a:t>RnD</a:t>
            </a:r>
            <a:endParaRPr lang="ru-RU" dirty="0" smtClean="0"/>
          </a:p>
          <a:p>
            <a:r>
              <a:rPr lang="ru-RU" dirty="0" smtClean="0"/>
              <a:t>Инициализация проекта</a:t>
            </a:r>
          </a:p>
          <a:p>
            <a:r>
              <a:rPr lang="ru-RU" dirty="0" smtClean="0"/>
              <a:t>Планирование (СДР)</a:t>
            </a:r>
          </a:p>
          <a:p>
            <a:r>
              <a:rPr lang="ru-RU" dirty="0" smtClean="0"/>
              <a:t>Расписание</a:t>
            </a:r>
          </a:p>
          <a:p>
            <a:r>
              <a:rPr lang="ru-RU" dirty="0" smtClean="0"/>
              <a:t>Выполнение и контроль</a:t>
            </a:r>
            <a:endParaRPr lang="ru-RU" dirty="0" smtClean="0"/>
          </a:p>
          <a:p>
            <a:r>
              <a:rPr lang="ru-RU" dirty="0" smtClean="0"/>
              <a:t>__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прошлый раз: расписание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4351338"/>
          </a:xfrm>
        </p:spPr>
        <p:txBody>
          <a:bodyPr>
            <a:normAutofit/>
          </a:bodyPr>
          <a:lstStyle/>
          <a:p>
            <a:r>
              <a:rPr lang="ru-RU" dirty="0"/>
              <a:t>Основные функции менеджера проекта на этапе выполнения</a:t>
            </a:r>
          </a:p>
          <a:p>
            <a:pPr lvl="1"/>
            <a:r>
              <a:rPr lang="ru-RU" dirty="0"/>
              <a:t>Управление работами в проекте</a:t>
            </a:r>
          </a:p>
          <a:p>
            <a:pPr lvl="1"/>
            <a:r>
              <a:rPr lang="ru-RU" dirty="0"/>
              <a:t>Мониторинг и контроль выполнения проекта</a:t>
            </a:r>
          </a:p>
          <a:p>
            <a:r>
              <a:rPr lang="ru-RU" dirty="0"/>
              <a:t>Качество, риски и культура организации</a:t>
            </a:r>
          </a:p>
          <a:p>
            <a:r>
              <a:rPr lang="ru-RU" dirty="0"/>
              <a:t>Техники анализа (инструменты)</a:t>
            </a:r>
          </a:p>
          <a:p>
            <a:r>
              <a:rPr lang="ru-RU" dirty="0"/>
              <a:t>Формальная процедура принятие решения на основе аналитической информации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92481" y="413291"/>
            <a:ext cx="4030825" cy="371853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XX%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73820" y="413291"/>
            <a:ext cx="3653616" cy="3531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7/74/Project_development_st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5" y="-185465"/>
            <a:ext cx="5957455" cy="58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на 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842420" cy="4351338"/>
          </a:xfrm>
        </p:spPr>
        <p:txBody>
          <a:bodyPr>
            <a:normAutofit/>
          </a:bodyPr>
          <a:lstStyle/>
          <a:p>
            <a:r>
              <a:rPr lang="ru-RU" dirty="0"/>
              <a:t>Закрытие проекта</a:t>
            </a:r>
          </a:p>
          <a:p>
            <a:pPr lvl="1"/>
            <a:r>
              <a:rPr lang="ru-RU" dirty="0"/>
              <a:t>Сдача работ</a:t>
            </a:r>
          </a:p>
          <a:p>
            <a:pPr lvl="1"/>
            <a:r>
              <a:rPr lang="ru-RU" dirty="0"/>
              <a:t>Презентация результатов</a:t>
            </a:r>
          </a:p>
          <a:p>
            <a:pPr lvl="1"/>
            <a:r>
              <a:rPr lang="ru-RU" dirty="0"/>
              <a:t>Формальное закрытие работ</a:t>
            </a:r>
          </a:p>
          <a:p>
            <a:pPr lvl="1"/>
            <a:r>
              <a:rPr lang="ru-RU" dirty="0"/>
              <a:t>Выученные уроки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40708" y="5807631"/>
            <a:ext cx="4951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en.wikipedia.org/wiki/Project_management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03853" y="4317595"/>
            <a:ext cx="2218837" cy="1222523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Всё готово. Сдаёмся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529" y="4064959"/>
            <a:ext cx="10515600" cy="19841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Сдача работ</a:t>
            </a:r>
            <a:endParaRPr lang="ru-RU" sz="6000" dirty="0" smtClean="0"/>
          </a:p>
          <a:p>
            <a:pPr marL="0" indent="0" algn="ctr">
              <a:buNone/>
            </a:pPr>
            <a:endParaRPr lang="ru-RU" sz="60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7D1F-C100-4629-B5DF-0C327654E00B}" type="datetime1">
              <a:rPr lang="ru-RU" smtClean="0"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ru-RU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Сдача работ</a:t>
            </a:r>
            <a:r>
              <a:rPr lang="en-US" dirty="0" smtClean="0"/>
              <a:t>. </a:t>
            </a:r>
            <a:r>
              <a:rPr lang="ru-RU" dirty="0" smtClean="0"/>
              <a:t>Поставка </a:t>
            </a:r>
            <a:r>
              <a:rPr lang="en-US" dirty="0" smtClean="0"/>
              <a:t>R&amp;D </a:t>
            </a:r>
            <a:r>
              <a:rPr lang="ru-RU" dirty="0" smtClean="0"/>
              <a:t>проекта</a:t>
            </a:r>
            <a:endParaRPr lang="ru-RU" sz="4400" dirty="0" smtClean="0">
              <a:effectLst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сдается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НТОД – научно-техническая отчетная документация</a:t>
            </a:r>
          </a:p>
          <a:p>
            <a:r>
              <a:rPr lang="ru-RU" dirty="0" smtClean="0"/>
              <a:t>Экспериментальный образец </a:t>
            </a:r>
          </a:p>
          <a:p>
            <a:r>
              <a:rPr lang="ru-RU" dirty="0" smtClean="0"/>
              <a:t>База знаний</a:t>
            </a:r>
          </a:p>
          <a:p>
            <a:r>
              <a:rPr lang="ru-RU" dirty="0" smtClean="0"/>
              <a:t>Программа и методика испытаний</a:t>
            </a:r>
          </a:p>
          <a:p>
            <a:pPr lvl="1"/>
            <a:r>
              <a:rPr lang="ru-RU" dirty="0" smtClean="0"/>
              <a:t>Протокол проведения испытаний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Что может содержать - примеры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Разработанный «Метод …»</a:t>
            </a:r>
          </a:p>
          <a:p>
            <a:pPr lvl="1"/>
            <a:r>
              <a:rPr lang="ru-RU" dirty="0"/>
              <a:t>Программная реализация</a:t>
            </a:r>
          </a:p>
          <a:p>
            <a:r>
              <a:rPr lang="ru-RU" dirty="0"/>
              <a:t>Проверка гипотезы</a:t>
            </a:r>
          </a:p>
          <a:p>
            <a:r>
              <a:rPr lang="ru-RU" dirty="0" smtClean="0"/>
              <a:t>Анализ риска</a:t>
            </a:r>
          </a:p>
          <a:p>
            <a:pPr lvl="1"/>
            <a:r>
              <a:rPr lang="ru-RU" dirty="0" smtClean="0"/>
              <a:t>Код </a:t>
            </a:r>
            <a:r>
              <a:rPr lang="en-US" dirty="0" smtClean="0"/>
              <a:t>Proof of concept </a:t>
            </a:r>
            <a:endParaRPr lang="ru-RU" dirty="0"/>
          </a:p>
          <a:p>
            <a:r>
              <a:rPr lang="ru-RU" dirty="0"/>
              <a:t>Результаты исследования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457703">
            <a:off x="10130501" y="54511"/>
            <a:ext cx="1707155" cy="2348149"/>
          </a:xfrm>
          <a:prstGeom prst="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НТОД</a:t>
            </a:r>
            <a:endParaRPr lang="ru-RU" sz="3200" b="1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отчетных материалов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8712"/>
          </a:xfrm>
        </p:spPr>
        <p:txBody>
          <a:bodyPr numCol="2"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Введение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Цели и задачи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Формулировка требований</a:t>
            </a:r>
          </a:p>
          <a:p>
            <a:pPr lvl="1"/>
            <a:r>
              <a:rPr lang="ru-RU" dirty="0" smtClean="0"/>
              <a:t>Анализ задачи и ограничений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Обзор</a:t>
            </a:r>
          </a:p>
          <a:p>
            <a:pPr lvl="1"/>
            <a:r>
              <a:rPr lang="ru-RU" dirty="0" smtClean="0"/>
              <a:t>Цели обзора</a:t>
            </a:r>
          </a:p>
          <a:p>
            <a:pPr lvl="1"/>
            <a:r>
              <a:rPr lang="ru-RU" dirty="0" smtClean="0"/>
              <a:t>Критерии обзора</a:t>
            </a:r>
          </a:p>
          <a:p>
            <a:pPr lvl="1"/>
            <a:r>
              <a:rPr lang="ru-RU" dirty="0" smtClean="0"/>
              <a:t>Объекты, рассмотренные по критериям</a:t>
            </a:r>
          </a:p>
          <a:p>
            <a:pPr lvl="1"/>
            <a:r>
              <a:rPr lang="ru-RU" dirty="0" smtClean="0"/>
              <a:t>Выводы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Синтез метода/архитектуры решения</a:t>
            </a:r>
          </a:p>
          <a:p>
            <a:pPr lvl="1"/>
            <a:r>
              <a:rPr lang="ru-RU" dirty="0" smtClean="0"/>
              <a:t>Ограничения</a:t>
            </a:r>
          </a:p>
          <a:p>
            <a:pPr lvl="1"/>
            <a:r>
              <a:rPr lang="ru-RU" dirty="0" smtClean="0"/>
              <a:t>Описание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Описание реализации ЭО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Описание экспериментов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Выводы</a:t>
            </a:r>
          </a:p>
          <a:p>
            <a:pPr lvl="1"/>
            <a:r>
              <a:rPr lang="ru-RU" dirty="0" smtClean="0"/>
              <a:t>Полученные результаты</a:t>
            </a:r>
          </a:p>
          <a:p>
            <a:pPr lvl="1"/>
            <a:r>
              <a:rPr lang="ru-RU" dirty="0" smtClean="0"/>
              <a:t>Дальнейшие работы в области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Список литературы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ПРИЛОЖЕНИЯ К НТОД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ЭО на носителях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F5B-0B79-42BA-A9AD-E535C0379C94}" type="datetime1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Сдача проекта - процедуры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материалов работы</a:t>
            </a:r>
          </a:p>
          <a:p>
            <a:pPr lvl="1"/>
            <a:r>
              <a:rPr lang="ru-RU" dirty="0" smtClean="0"/>
              <a:t>Разработка заключения: результаты, дальнейшая работа</a:t>
            </a:r>
          </a:p>
          <a:p>
            <a:r>
              <a:rPr lang="ru-RU" dirty="0" smtClean="0"/>
              <a:t>Анализ ЭО, статистики</a:t>
            </a:r>
          </a:p>
          <a:p>
            <a:r>
              <a:rPr lang="ru-RU" dirty="0" smtClean="0"/>
              <a:t>Презентация результатов работы</a:t>
            </a:r>
          </a:p>
          <a:p>
            <a:pPr lvl="1"/>
            <a:r>
              <a:rPr lang="ru-RU" dirty="0" smtClean="0"/>
              <a:t>Демонстрация ЭО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457703">
            <a:off x="10130501" y="54511"/>
            <a:ext cx="1707155" cy="2348149"/>
          </a:xfrm>
          <a:prstGeom prst="rect">
            <a:avLst/>
          </a:prstGeom>
          <a:ln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ПМИ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981" y="4090084"/>
            <a:ext cx="3560837" cy="23082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93902" y="6075144"/>
            <a:ext cx="11212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www.rugost.com/index.php?option=com_content&amp;view=article&amp;id=56:19301-79&amp;catid=19&amp;Itemid=50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28151" y="38686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Tahoma" panose="020B0604030504040204" pitchFamily="34" charset="0"/>
              </a:rPr>
              <a:t>1.2. Документ «Программа и методика испытаний» должен содержать следующие разделы: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Tahoma" panose="020B0604030504040204" pitchFamily="34" charset="0"/>
              </a:rPr>
              <a:t>объект испытаний;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Tahoma" panose="020B0604030504040204" pitchFamily="34" charset="0"/>
              </a:rPr>
              <a:t>цель испытаний;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Tahoma" panose="020B0604030504040204" pitchFamily="34" charset="0"/>
              </a:rPr>
              <a:t>требования к программе;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Tahoma" panose="020B0604030504040204" pitchFamily="34" charset="0"/>
              </a:rPr>
              <a:t>требования к программной документации;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Tahoma" panose="020B0604030504040204" pitchFamily="34" charset="0"/>
              </a:rPr>
              <a:t>состав и порядок испытаний;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44444"/>
                </a:solidFill>
                <a:latin typeface="Tahoma" panose="020B0604030504040204" pitchFamily="34" charset="0"/>
              </a:rPr>
              <a:t>методы испытаний.</a:t>
            </a:r>
            <a:endParaRPr lang="ru-RU" b="0" i="0" dirty="0">
              <a:solidFill>
                <a:srgbClr val="444444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Сдача артефактов техническим специалистам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«рабочем порядке»</a:t>
            </a:r>
          </a:p>
          <a:p>
            <a:r>
              <a:rPr lang="ru-RU" dirty="0" smtClean="0"/>
              <a:t>Могут предполагаться или отсутствовать формальные процедуры</a:t>
            </a:r>
          </a:p>
          <a:p>
            <a:pPr lvl="1"/>
            <a:r>
              <a:rPr lang="ru-RU" dirty="0" smtClean="0"/>
              <a:t>Наработка на отказ 1 </a:t>
            </a:r>
            <a:r>
              <a:rPr lang="ru-RU" dirty="0" err="1" smtClean="0"/>
              <a:t>мес</a:t>
            </a:r>
            <a:r>
              <a:rPr lang="ru-RU" dirty="0" smtClean="0"/>
              <a:t> </a:t>
            </a:r>
            <a:r>
              <a:rPr lang="ru-RU" i="1" dirty="0" err="1"/>
              <a:t>с</a:t>
            </a:r>
            <a:r>
              <a:rPr lang="ru-RU" i="1" dirty="0" err="1" smtClean="0"/>
              <a:t>м.,например</a:t>
            </a:r>
            <a:r>
              <a:rPr lang="ru-RU" i="1" dirty="0" smtClean="0"/>
              <a:t> Военная приёмка</a:t>
            </a:r>
          </a:p>
          <a:p>
            <a:r>
              <a:rPr lang="ru-RU" dirty="0" smtClean="0"/>
              <a:t>Итеративная процедура =</a:t>
            </a:r>
            <a:r>
              <a:rPr lang="en-US" dirty="0" smtClean="0"/>
              <a:t>&gt; </a:t>
            </a:r>
            <a:endParaRPr lang="ru-RU" dirty="0" smtClean="0"/>
          </a:p>
          <a:p>
            <a:pPr lvl="1"/>
            <a:r>
              <a:rPr lang="ru-RU" dirty="0" smtClean="0"/>
              <a:t>Лучше начать заранее</a:t>
            </a:r>
          </a:p>
          <a:p>
            <a:pPr lvl="1"/>
            <a:r>
              <a:rPr lang="ru-RU" dirty="0" smtClean="0"/>
              <a:t>Устранять замечания перед финальной версией</a:t>
            </a:r>
          </a:p>
          <a:p>
            <a:pPr lvl="1"/>
            <a:r>
              <a:rPr lang="ru-RU" dirty="0" smtClean="0"/>
              <a:t>Не надо испытывать терпение Заказчика</a:t>
            </a:r>
          </a:p>
          <a:p>
            <a:r>
              <a:rPr lang="ru-RU" dirty="0" smtClean="0"/>
              <a:t>Пункты протокола ПМИ на ЭО </a:t>
            </a:r>
          </a:p>
          <a:p>
            <a:pPr lvl="1"/>
            <a:r>
              <a:rPr lang="ru-RU" dirty="0" smtClean="0"/>
              <a:t>Должны выполняться</a:t>
            </a:r>
          </a:p>
          <a:p>
            <a:pPr lvl="2"/>
            <a:r>
              <a:rPr lang="ru-RU" dirty="0" smtClean="0"/>
              <a:t>Прописать очень детально </a:t>
            </a:r>
          </a:p>
          <a:p>
            <a:pPr lvl="1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657" y="5095082"/>
            <a:ext cx="49053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16845</TotalTime>
  <Words>843</Words>
  <Application>Microsoft Office PowerPoint</Application>
  <PresentationFormat>Широкоэкранный</PresentationFormat>
  <Paragraphs>211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Agency FB</vt:lpstr>
      <vt:lpstr>Arial</vt:lpstr>
      <vt:lpstr>Calibri</vt:lpstr>
      <vt:lpstr>Calibri Light</vt:lpstr>
      <vt:lpstr>Comic Sans MS</vt:lpstr>
      <vt:lpstr>Proletariat</vt:lpstr>
      <vt:lpstr>Tahoma</vt:lpstr>
      <vt:lpstr>Office Theme</vt:lpstr>
      <vt:lpstr>Управление проектами исследования и разработки</vt:lpstr>
      <vt:lpstr>Курс: управление проектами исследования и разработки</vt:lpstr>
      <vt:lpstr>В прошлый раз: расписание проекта</vt:lpstr>
      <vt:lpstr>План на сегодня</vt:lpstr>
      <vt:lpstr>Всё готово. Сдаёмся</vt:lpstr>
      <vt:lpstr>Сдача работ. Поставка R&amp;D проекта </vt:lpstr>
      <vt:lpstr>Содержание отчетных материалов</vt:lpstr>
      <vt:lpstr>Сдача проекта - процедуры</vt:lpstr>
      <vt:lpstr>Сдача артефактов техническим специалистам</vt:lpstr>
      <vt:lpstr>Презентация результатов: Доклад</vt:lpstr>
      <vt:lpstr>Презентация результатов: Демонстрация ЭО </vt:lpstr>
      <vt:lpstr>Всё готово. И даже сдались</vt:lpstr>
      <vt:lpstr>Закрытие проекта</vt:lpstr>
      <vt:lpstr>Выученные уроки  </vt:lpstr>
      <vt:lpstr>Основное за сегодня</vt:lpstr>
      <vt:lpstr>Читай @ Применяй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Kachalin Aleksey</dc:creator>
  <cp:lastModifiedBy>Kachalin Aleksey</cp:lastModifiedBy>
  <cp:revision>318</cp:revision>
  <dcterms:created xsi:type="dcterms:W3CDTF">2015-02-27T07:54:33Z</dcterms:created>
  <dcterms:modified xsi:type="dcterms:W3CDTF">2015-04-13T12:11:07Z</dcterms:modified>
</cp:coreProperties>
</file>